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6" r:id="rId3"/>
    <p:sldId id="270" r:id="rId4"/>
    <p:sldId id="262" r:id="rId5"/>
    <p:sldId id="263" r:id="rId6"/>
    <p:sldId id="265" r:id="rId7"/>
    <p:sldId id="271" r:id="rId8"/>
    <p:sldId id="272" r:id="rId9"/>
    <p:sldId id="278" r:id="rId10"/>
    <p:sldId id="279" r:id="rId11"/>
    <p:sldId id="289" r:id="rId12"/>
    <p:sldId id="280" r:id="rId13"/>
    <p:sldId id="282" r:id="rId14"/>
    <p:sldId id="287" r:id="rId15"/>
    <p:sldId id="288" r:id="rId16"/>
  </p:sldIdLst>
  <p:sldSz cx="12192000" cy="6858000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72" autoAdjust="0"/>
    <p:restoredTop sz="70161" autoAdjust="0"/>
  </p:normalViewPr>
  <p:slideViewPr>
    <p:cSldViewPr snapToGrid="0">
      <p:cViewPr varScale="1">
        <p:scale>
          <a:sx n="64" d="100"/>
          <a:sy n="64" d="100"/>
        </p:scale>
        <p:origin x="56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323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16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16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9CE5CBA4-51F4-411C-9915-E2DFF05A5757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5159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5159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79157175-9759-443C-8D5E-A65135AEA5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89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16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16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68965D60-1AE0-4829-9D55-2B009413635A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1158875"/>
            <a:ext cx="5562600" cy="3128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1669"/>
            <a:ext cx="5588000" cy="3650456"/>
          </a:xfrm>
          <a:prstGeom prst="rect">
            <a:avLst/>
          </a:prstGeom>
        </p:spPr>
        <p:txBody>
          <a:bodyPr vert="horz" lIns="92885" tIns="46442" rIns="92885" bIns="4644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5159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5159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E9184236-E8DB-4B7A-8EB9-3CDC2ED28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2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1" cap="non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84236-E8DB-4B7A-8EB9-3CDC2ED2869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38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84236-E8DB-4B7A-8EB9-3CDC2ED2869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45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84236-E8DB-4B7A-8EB9-3CDC2ED2869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97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84236-E8DB-4B7A-8EB9-3CDC2ED2869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454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84236-E8DB-4B7A-8EB9-3CDC2ED2869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22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84236-E8DB-4B7A-8EB9-3CDC2ED2869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008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84236-E8DB-4B7A-8EB9-3CDC2ED2869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29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84236-E8DB-4B7A-8EB9-3CDC2ED2869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58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8848">
              <a:defRPr/>
            </a:pPr>
            <a:endParaRPr lang="en-US" sz="1100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84236-E8DB-4B7A-8EB9-3CDC2ED2869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11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8848">
              <a:defRPr/>
            </a:pPr>
            <a:endParaRPr lang="en-US" sz="11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84236-E8DB-4B7A-8EB9-3CDC2ED2869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77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288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84236-E8DB-4B7A-8EB9-3CDC2ED2869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91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288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84236-E8DB-4B7A-8EB9-3CDC2ED2869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67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8848">
              <a:defRPr/>
            </a:pPr>
            <a:endParaRPr lang="en-US" sz="11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84236-E8DB-4B7A-8EB9-3CDC2ED2869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40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050" i="1" u="sng" strike="noStrik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84236-E8DB-4B7A-8EB9-3CDC2ED2869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52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84236-E8DB-4B7A-8EB9-3CDC2ED2869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45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FBA4-AC9C-4E1A-80EB-CBD0B6469938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2B47-8382-4B04-AFF8-BFE208D20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076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FBA4-AC9C-4E1A-80EB-CBD0B6469938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2B47-8382-4B04-AFF8-BFE208D20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5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FBA4-AC9C-4E1A-80EB-CBD0B6469938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2B47-8382-4B04-AFF8-BFE208D20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12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FBA4-AC9C-4E1A-80EB-CBD0B6469938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2B47-8382-4B04-AFF8-BFE208D205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648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FBA4-AC9C-4E1A-80EB-CBD0B6469938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2B47-8382-4B04-AFF8-BFE208D20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30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FBA4-AC9C-4E1A-80EB-CBD0B6469938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2B47-8382-4B04-AFF8-BFE208D20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02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FBA4-AC9C-4E1A-80EB-CBD0B6469938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2B47-8382-4B04-AFF8-BFE208D20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54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FBA4-AC9C-4E1A-80EB-CBD0B6469938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2B47-8382-4B04-AFF8-BFE208D20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71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FBA4-AC9C-4E1A-80EB-CBD0B6469938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2B47-8382-4B04-AFF8-BFE208D20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FBA4-AC9C-4E1A-80EB-CBD0B6469938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2B47-8382-4B04-AFF8-BFE208D20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3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FBA4-AC9C-4E1A-80EB-CBD0B6469938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2B47-8382-4B04-AFF8-BFE208D20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FBA4-AC9C-4E1A-80EB-CBD0B6469938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2B47-8382-4B04-AFF8-BFE208D20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2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FBA4-AC9C-4E1A-80EB-CBD0B6469938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2B47-8382-4B04-AFF8-BFE208D20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7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FBA4-AC9C-4E1A-80EB-CBD0B6469938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2B47-8382-4B04-AFF8-BFE208D20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2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FBA4-AC9C-4E1A-80EB-CBD0B6469938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2B47-8382-4B04-AFF8-BFE208D20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55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FBA4-AC9C-4E1A-80EB-CBD0B6469938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2B47-8382-4B04-AFF8-BFE208D20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512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FBA4-AC9C-4E1A-80EB-CBD0B6469938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2B47-8382-4B04-AFF8-BFE208D20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0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88CFBA4-AC9C-4E1A-80EB-CBD0B6469938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F262B47-8382-4B04-AFF8-BFE208D20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6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slide" Target="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870" y="1607410"/>
            <a:ext cx="11971130" cy="2111100"/>
          </a:xfrm>
        </p:spPr>
        <p:txBody>
          <a:bodyPr>
            <a:normAutofit/>
          </a:bodyPr>
          <a:lstStyle/>
          <a:p>
            <a:r>
              <a:rPr lang="en-US" sz="4600" b="1" dirty="0" smtClean="0">
                <a:solidFill>
                  <a:srgbClr val="008080"/>
                </a:solidFill>
                <a:ea typeface="ＭＳ Ｐゴシック" panose="020B0600070205080204" pitchFamily="34" charset="-128"/>
                <a:cs typeface="Arial"/>
              </a:rPr>
              <a:t>Working with International Students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3887" y="3295283"/>
            <a:ext cx="8689976" cy="2760341"/>
          </a:xfrm>
        </p:spPr>
        <p:txBody>
          <a:bodyPr wrap="square">
            <a:noAutofit/>
          </a:bodyPr>
          <a:lstStyle/>
          <a:p>
            <a:r>
              <a:rPr lang="en-US" sz="3200" b="1" dirty="0">
                <a:solidFill>
                  <a:srgbClr val="008080"/>
                </a:solidFill>
                <a:ea typeface="ＭＳ Ｐゴシック" panose="020B0600070205080204" pitchFamily="34" charset="-128"/>
                <a:cs typeface="Arial"/>
              </a:rPr>
              <a:t>Faculty &amp; Staff </a:t>
            </a:r>
            <a:r>
              <a:rPr lang="en-US" sz="3200" b="1" dirty="0" smtClean="0">
                <a:solidFill>
                  <a:srgbClr val="008080"/>
                </a:solidFill>
                <a:ea typeface="ＭＳ Ｐゴシック" panose="020B0600070205080204" pitchFamily="34" charset="-128"/>
                <a:cs typeface="Arial"/>
              </a:rPr>
              <a:t>Workshop</a:t>
            </a:r>
          </a:p>
          <a:p>
            <a:endParaRPr lang="en-US" sz="500" b="1" dirty="0" smtClean="0">
              <a:solidFill>
                <a:srgbClr val="008080"/>
              </a:solidFill>
              <a:ea typeface="ＭＳ Ｐゴシック" panose="020B0600070205080204" pitchFamily="34" charset="-128"/>
              <a:cs typeface="Arial"/>
            </a:endParaRPr>
          </a:p>
          <a:p>
            <a:r>
              <a:rPr lang="en-US" sz="2600" dirty="0" err="1" smtClean="0">
                <a:solidFill>
                  <a:srgbClr val="008080"/>
                </a:solidFill>
                <a:ea typeface="ＭＳ Ｐゴシック" panose="020B0600070205080204" pitchFamily="34" charset="-128"/>
                <a:cs typeface="Arial"/>
              </a:rPr>
              <a:t>Yueh-ching</a:t>
            </a:r>
            <a:r>
              <a:rPr lang="en-US" sz="2600" dirty="0" smtClean="0">
                <a:solidFill>
                  <a:srgbClr val="008080"/>
                </a:solidFill>
                <a:ea typeface="ＭＳ Ｐゴシック" panose="020B0600070205080204" pitchFamily="34" charset="-128"/>
                <a:cs typeface="Arial"/>
              </a:rPr>
              <a:t> </a:t>
            </a:r>
            <a:r>
              <a:rPr lang="en-US" sz="2600" dirty="0" smtClean="0">
                <a:solidFill>
                  <a:srgbClr val="008080"/>
                </a:solidFill>
                <a:ea typeface="ＭＳ Ｐゴシック" panose="020B0600070205080204" pitchFamily="34" charset="-128"/>
                <a:cs typeface="Arial"/>
              </a:rPr>
              <a:t>Hsu </a:t>
            </a:r>
            <a:r>
              <a:rPr lang="en-US" sz="2600" dirty="0" err="1" smtClean="0">
                <a:solidFill>
                  <a:srgbClr val="008080"/>
                </a:solidFill>
                <a:ea typeface="ＭＳ Ｐゴシック" panose="020B0600070205080204" pitchFamily="34" charset="-128"/>
                <a:cs typeface="Arial"/>
              </a:rPr>
              <a:t>ph.D.</a:t>
            </a:r>
            <a:endParaRPr lang="en-US" sz="2600" dirty="0" smtClean="0">
              <a:solidFill>
                <a:srgbClr val="008080"/>
              </a:solidFill>
              <a:ea typeface="ＭＳ Ｐゴシック" panose="020B0600070205080204" pitchFamily="34" charset="-128"/>
              <a:cs typeface="Arial"/>
            </a:endParaRPr>
          </a:p>
          <a:p>
            <a:r>
              <a:rPr lang="en-US" sz="2600" dirty="0" smtClean="0">
                <a:solidFill>
                  <a:srgbClr val="008080"/>
                </a:solidFill>
                <a:ea typeface="ＭＳ Ｐゴシック" panose="020B0600070205080204" pitchFamily="34" charset="-128"/>
                <a:cs typeface="Arial"/>
              </a:rPr>
              <a:t>Sophia </a:t>
            </a:r>
            <a:r>
              <a:rPr lang="en-US" sz="2600" dirty="0" err="1" smtClean="0">
                <a:solidFill>
                  <a:srgbClr val="008080"/>
                </a:solidFill>
                <a:ea typeface="ＭＳ Ｐゴシック" panose="020B0600070205080204" pitchFamily="34" charset="-128"/>
                <a:cs typeface="Arial"/>
              </a:rPr>
              <a:t>chang</a:t>
            </a:r>
            <a:r>
              <a:rPr lang="en-US" sz="2600" dirty="0" smtClean="0">
                <a:solidFill>
                  <a:srgbClr val="008080"/>
                </a:solidFill>
                <a:ea typeface="ＭＳ Ｐゴシック" panose="020B0600070205080204" pitchFamily="34" charset="-128"/>
                <a:cs typeface="Arial"/>
              </a:rPr>
              <a:t> </a:t>
            </a:r>
            <a:r>
              <a:rPr lang="en-US" sz="2600" dirty="0" err="1" smtClean="0">
                <a:solidFill>
                  <a:srgbClr val="008080"/>
                </a:solidFill>
                <a:ea typeface="ＭＳ Ｐゴシック" panose="020B0600070205080204" pitchFamily="34" charset="-128"/>
                <a:cs typeface="Arial"/>
              </a:rPr>
              <a:t>psy.D</a:t>
            </a:r>
            <a:r>
              <a:rPr lang="en-US" sz="2600" dirty="0" smtClean="0">
                <a:solidFill>
                  <a:srgbClr val="008080"/>
                </a:solidFill>
                <a:ea typeface="ＭＳ Ｐゴシック" panose="020B0600070205080204" pitchFamily="34" charset="-128"/>
                <a:cs typeface="Arial"/>
              </a:rPr>
              <a:t>. &amp; Junichi </a:t>
            </a:r>
            <a:r>
              <a:rPr lang="en-US" sz="2600" dirty="0" err="1" smtClean="0">
                <a:solidFill>
                  <a:srgbClr val="008080"/>
                </a:solidFill>
                <a:ea typeface="ＭＳ Ｐゴシック" panose="020B0600070205080204" pitchFamily="34" charset="-128"/>
                <a:cs typeface="Arial"/>
              </a:rPr>
              <a:t>shimaoka</a:t>
            </a:r>
            <a:r>
              <a:rPr lang="en-US" sz="2600" dirty="0" smtClean="0">
                <a:solidFill>
                  <a:srgbClr val="008080"/>
                </a:solidFill>
                <a:ea typeface="ＭＳ Ｐゴシック" panose="020B0600070205080204" pitchFamily="34" charset="-128"/>
                <a:cs typeface="Arial"/>
              </a:rPr>
              <a:t> </a:t>
            </a:r>
            <a:r>
              <a:rPr lang="en-US" sz="2600" dirty="0" err="1" smtClean="0">
                <a:solidFill>
                  <a:srgbClr val="008080"/>
                </a:solidFill>
                <a:ea typeface="ＭＳ Ｐゴシック" panose="020B0600070205080204" pitchFamily="34" charset="-128"/>
                <a:cs typeface="Arial"/>
              </a:rPr>
              <a:t>psy.d</a:t>
            </a:r>
            <a:r>
              <a:rPr lang="en-US" sz="2600" dirty="0" smtClean="0">
                <a:solidFill>
                  <a:srgbClr val="008080"/>
                </a:solidFill>
                <a:ea typeface="ＭＳ Ｐゴシック" panose="020B0600070205080204" pitchFamily="34" charset="-128"/>
                <a:cs typeface="Arial"/>
              </a:rPr>
              <a:t>.</a:t>
            </a:r>
            <a:endParaRPr lang="en-US" sz="2600" dirty="0"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710" y="101964"/>
            <a:ext cx="7123290" cy="165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9887" y="1559785"/>
            <a:ext cx="2667000" cy="9525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0887" y="1709374"/>
            <a:ext cx="2286000" cy="9525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19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579" y="453430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41E52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counseling is effective</a:t>
            </a:r>
            <a:endParaRPr lang="en-US" sz="4400" dirty="0">
              <a:solidFill>
                <a:srgbClr val="C41E5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36903" y="2224066"/>
            <a:ext cx="10491587" cy="368140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Greater need for </a:t>
            </a:r>
            <a:r>
              <a:rPr lang="en-US" sz="2400" dirty="0" smtClean="0">
                <a:solidFill>
                  <a:srgbClr val="FF6600"/>
                </a:solidFill>
              </a:rPr>
              <a:t>academic-educational counseling </a:t>
            </a:r>
            <a:r>
              <a:rPr lang="en-US" sz="1500" dirty="0" smtClean="0"/>
              <a:t>(Li et al., 2013)</a:t>
            </a:r>
          </a:p>
          <a:p>
            <a:pPr lvl="1"/>
            <a:r>
              <a:rPr lang="en-US" sz="2200" dirty="0" smtClean="0"/>
              <a:t>Priority, cultural norm</a:t>
            </a:r>
          </a:p>
          <a:p>
            <a:pPr lvl="1"/>
            <a:r>
              <a:rPr lang="en-US" sz="2200" dirty="0" smtClean="0"/>
              <a:t>Challenge perception about counseling</a:t>
            </a:r>
          </a:p>
          <a:p>
            <a:r>
              <a:rPr lang="en-US" sz="2400" dirty="0" smtClean="0"/>
              <a:t>Faculty/staff </a:t>
            </a:r>
            <a:r>
              <a:rPr lang="en-US" sz="2400" dirty="0" smtClean="0">
                <a:solidFill>
                  <a:srgbClr val="FF6600"/>
                </a:solidFill>
              </a:rPr>
              <a:t>mention counseling </a:t>
            </a:r>
            <a:r>
              <a:rPr lang="en-US" sz="1500" dirty="0" smtClean="0"/>
              <a:t>(Yan &amp; Berliner, 2009)</a:t>
            </a:r>
          </a:p>
          <a:p>
            <a:pPr lvl="1"/>
            <a:r>
              <a:rPr lang="en-US" sz="2200" dirty="0" smtClean="0"/>
              <a:t>What to say when make a referral</a:t>
            </a:r>
          </a:p>
          <a:p>
            <a:r>
              <a:rPr lang="en-US" sz="2400" dirty="0" smtClean="0"/>
              <a:t>Universities advertise availability of mental health services </a:t>
            </a:r>
            <a:r>
              <a:rPr lang="en-US" sz="1500" dirty="0" smtClean="0"/>
              <a:t>(Han et al., 2013)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123" y="5784109"/>
            <a:ext cx="2667000" cy="9525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124" y="5914667"/>
            <a:ext cx="2286000" cy="9525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73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41E52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professor is highly respected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9450" y="2491199"/>
            <a:ext cx="11572550" cy="317091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Promote an </a:t>
            </a:r>
            <a:r>
              <a:rPr lang="en-US" sz="2400" dirty="0" smtClean="0">
                <a:solidFill>
                  <a:srgbClr val="FF6600"/>
                </a:solidFill>
              </a:rPr>
              <a:t>open and accepting classroom environment</a:t>
            </a:r>
            <a:r>
              <a:rPr lang="en-US" sz="800" dirty="0" smtClean="0">
                <a:solidFill>
                  <a:srgbClr val="FF6600"/>
                </a:solidFill>
              </a:rPr>
              <a:t> </a:t>
            </a:r>
            <a:r>
              <a:rPr lang="en-US" sz="1300" dirty="0" smtClean="0"/>
              <a:t>(Sullivan &amp; </a:t>
            </a:r>
            <a:r>
              <a:rPr lang="en-US" sz="1300" dirty="0" err="1" smtClean="0"/>
              <a:t>Kashubeck</a:t>
            </a:r>
            <a:r>
              <a:rPr lang="en-US" sz="1300" dirty="0" smtClean="0"/>
              <a:t>-West, 2015)</a:t>
            </a:r>
          </a:p>
          <a:p>
            <a:r>
              <a:rPr lang="en-US" sz="2400" dirty="0" smtClean="0"/>
              <a:t>Address language and cultural differences in the classroom</a:t>
            </a:r>
          </a:p>
          <a:p>
            <a:r>
              <a:rPr lang="en-US" sz="2400" dirty="0" smtClean="0"/>
              <a:t>Make expectations more clear </a:t>
            </a:r>
          </a:p>
          <a:p>
            <a:r>
              <a:rPr lang="en-US" sz="2400" dirty="0" smtClean="0"/>
              <a:t>Teach skills associated with academic and work-related activities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5762" y="5697423"/>
            <a:ext cx="2667000" cy="9525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9450" y="5827980"/>
            <a:ext cx="2286000" cy="9525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268" y="488790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41E52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Social support is key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58586" y="2170204"/>
            <a:ext cx="11062126" cy="39434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Prepare to </a:t>
            </a:r>
            <a:r>
              <a:rPr lang="en-US" sz="2400" dirty="0" smtClean="0">
                <a:solidFill>
                  <a:srgbClr val="FF6600"/>
                </a:solidFill>
              </a:rPr>
              <a:t>Meet students socially and culturally</a:t>
            </a:r>
            <a:r>
              <a:rPr lang="en-US" sz="2400" dirty="0" smtClean="0">
                <a:solidFill>
                  <a:srgbClr val="FF9900"/>
                </a:solidFill>
              </a:rPr>
              <a:t> </a:t>
            </a:r>
            <a:r>
              <a:rPr lang="en-US" sz="1400" dirty="0" smtClean="0"/>
              <a:t>(Nilsson et al., 2004; Wu et al., 2015)</a:t>
            </a:r>
          </a:p>
          <a:p>
            <a:pPr lvl="1"/>
            <a:r>
              <a:rPr lang="en-US" sz="2200" dirty="0" smtClean="0"/>
              <a:t>Active role to explore the society</a:t>
            </a:r>
          </a:p>
          <a:p>
            <a:pPr lvl="1"/>
            <a:r>
              <a:rPr lang="en-US" sz="2200" dirty="0" smtClean="0"/>
              <a:t>Development of diverse social networks </a:t>
            </a:r>
            <a:r>
              <a:rPr lang="en-US" sz="1300" dirty="0"/>
              <a:t>(Sullivan &amp; </a:t>
            </a:r>
            <a:r>
              <a:rPr lang="en-US" sz="1300" dirty="0" err="1"/>
              <a:t>Kashubeck</a:t>
            </a:r>
            <a:r>
              <a:rPr lang="en-US" sz="1300" dirty="0"/>
              <a:t>-West, 2015; </a:t>
            </a:r>
            <a:r>
              <a:rPr lang="en-US" sz="1300" dirty="0" smtClean="0"/>
              <a:t>Cao </a:t>
            </a:r>
            <a:r>
              <a:rPr lang="en-US" sz="1300" dirty="0"/>
              <a:t>et al., 2017</a:t>
            </a:r>
            <a:r>
              <a:rPr lang="en-US" sz="1300" dirty="0" smtClean="0"/>
              <a:t>)</a:t>
            </a:r>
          </a:p>
          <a:p>
            <a:r>
              <a:rPr lang="en-US" sz="2400" dirty="0" smtClean="0"/>
              <a:t>Role of </a:t>
            </a:r>
            <a:r>
              <a:rPr lang="en-US" sz="2400" dirty="0" smtClean="0">
                <a:solidFill>
                  <a:srgbClr val="FF6600"/>
                </a:solidFill>
              </a:rPr>
              <a:t>Academic advisor</a:t>
            </a:r>
            <a:r>
              <a:rPr lang="en-US" sz="2400" dirty="0" smtClean="0"/>
              <a:t> </a:t>
            </a:r>
            <a:r>
              <a:rPr lang="en-US" sz="1400" dirty="0" smtClean="0"/>
              <a:t>(Rice et al., 2012)</a:t>
            </a:r>
          </a:p>
          <a:p>
            <a:pPr lvl="1"/>
            <a:r>
              <a:rPr lang="en-US" sz="2200" dirty="0" smtClean="0"/>
              <a:t>Better social, emotional, and academic life </a:t>
            </a:r>
            <a:r>
              <a:rPr lang="en-US" sz="1300" dirty="0" smtClean="0"/>
              <a:t>(</a:t>
            </a:r>
            <a:r>
              <a:rPr lang="en-US" sz="1300" dirty="0"/>
              <a:t>Hyun, Quinn, </a:t>
            </a:r>
            <a:r>
              <a:rPr lang="en-US" sz="1300" dirty="0" err="1"/>
              <a:t>Madon</a:t>
            </a:r>
            <a:r>
              <a:rPr lang="en-US" sz="1300" dirty="0"/>
              <a:t>, &amp; </a:t>
            </a:r>
            <a:r>
              <a:rPr lang="en-US" sz="1300" dirty="0" err="1"/>
              <a:t>Lustig</a:t>
            </a:r>
            <a:r>
              <a:rPr lang="en-US" sz="1300" dirty="0"/>
              <a:t>, 2007)</a:t>
            </a:r>
            <a:endParaRPr lang="en-US" sz="1300" dirty="0" smtClean="0"/>
          </a:p>
          <a:p>
            <a:pPr lvl="1"/>
            <a:r>
              <a:rPr lang="en-US" sz="2200" dirty="0" smtClean="0"/>
              <a:t>more focus on the relationship </a:t>
            </a:r>
            <a:r>
              <a:rPr lang="en-US" sz="1300" dirty="0" smtClean="0"/>
              <a:t>(Han et al., 2013)</a:t>
            </a:r>
          </a:p>
          <a:p>
            <a:pPr lvl="1"/>
            <a:endParaRPr lang="en-US" sz="2200" dirty="0" smtClean="0"/>
          </a:p>
          <a:p>
            <a:pPr lvl="1"/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7067" y="5811658"/>
            <a:ext cx="2667000" cy="9525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8067" y="5943597"/>
            <a:ext cx="2286000" cy="9525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73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311" y="410447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41E52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Host society is pivotal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00112" y="2071642"/>
            <a:ext cx="10409338" cy="384601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value of </a:t>
            </a:r>
            <a:r>
              <a:rPr lang="en-US" sz="2400" dirty="0" smtClean="0">
                <a:solidFill>
                  <a:srgbClr val="FF6600"/>
                </a:solidFill>
              </a:rPr>
              <a:t>embracing and appreciating the diversity</a:t>
            </a:r>
          </a:p>
          <a:p>
            <a:pPr lvl="1"/>
            <a:r>
              <a:rPr lang="en-US" sz="2200" dirty="0" smtClean="0"/>
              <a:t>Shaping Positive attitudes </a:t>
            </a:r>
            <a:r>
              <a:rPr lang="en-US" sz="1300" dirty="0" smtClean="0"/>
              <a:t>(</a:t>
            </a:r>
            <a:r>
              <a:rPr lang="en-US" sz="1300" dirty="0" err="1" smtClean="0"/>
              <a:t>cao</a:t>
            </a:r>
            <a:r>
              <a:rPr lang="en-US" sz="1300" dirty="0" smtClean="0"/>
              <a:t> et al., 2017; smith &amp; </a:t>
            </a:r>
            <a:r>
              <a:rPr lang="en-US" sz="1300" dirty="0" err="1" smtClean="0"/>
              <a:t>Khawaja</a:t>
            </a:r>
            <a:r>
              <a:rPr lang="en-US" sz="1300" dirty="0" smtClean="0"/>
              <a:t>, 2011)</a:t>
            </a:r>
          </a:p>
          <a:p>
            <a:r>
              <a:rPr lang="en-US" sz="2400" dirty="0" smtClean="0"/>
              <a:t>focusing on host members </a:t>
            </a:r>
            <a:r>
              <a:rPr lang="en-US" sz="1400" dirty="0" smtClean="0"/>
              <a:t>(Pritchard </a:t>
            </a:r>
            <a:r>
              <a:rPr lang="en-US" sz="1400" dirty="0"/>
              <a:t>&amp; Skinner, 2002</a:t>
            </a:r>
            <a:r>
              <a:rPr lang="en-US" sz="1400" dirty="0" smtClean="0"/>
              <a:t>)</a:t>
            </a:r>
          </a:p>
          <a:p>
            <a:pPr lvl="1"/>
            <a:r>
              <a:rPr lang="en-US" sz="2200" dirty="0" smtClean="0">
                <a:solidFill>
                  <a:srgbClr val="FF6600"/>
                </a:solidFill>
              </a:rPr>
              <a:t>Cross-cultural relationships</a:t>
            </a:r>
            <a:r>
              <a:rPr lang="en-US" sz="2200" dirty="0" smtClean="0"/>
              <a:t> </a:t>
            </a:r>
            <a:r>
              <a:rPr lang="en-US" sz="2000" dirty="0"/>
              <a:t>(</a:t>
            </a:r>
            <a:r>
              <a:rPr lang="en-US" sz="2000" dirty="0" smtClean="0"/>
              <a:t>mentor, Peer-pairing, host-family </a:t>
            </a:r>
            <a:r>
              <a:rPr lang="en-US" sz="2000" dirty="0"/>
              <a:t>programs)</a:t>
            </a:r>
            <a:r>
              <a:rPr lang="en-US" sz="2000" dirty="0" smtClean="0"/>
              <a:t>   </a:t>
            </a:r>
            <a:r>
              <a:rPr lang="en-US" sz="1300" dirty="0" smtClean="0"/>
              <a:t>(</a:t>
            </a:r>
            <a:r>
              <a:rPr lang="en-US" sz="1300" dirty="0"/>
              <a:t>Sullivan &amp; </a:t>
            </a:r>
            <a:r>
              <a:rPr lang="en-US" sz="1300" dirty="0" err="1"/>
              <a:t>Kashubeck</a:t>
            </a:r>
            <a:r>
              <a:rPr lang="en-US" sz="1300" dirty="0"/>
              <a:t>-West, </a:t>
            </a:r>
            <a:r>
              <a:rPr lang="en-US" sz="1300" dirty="0" smtClean="0"/>
              <a:t>2015; Abe</a:t>
            </a:r>
            <a:r>
              <a:rPr lang="en-US" sz="1300" dirty="0"/>
              <a:t>, Talbot, &amp; </a:t>
            </a:r>
            <a:r>
              <a:rPr lang="en-US" sz="1300" dirty="0" err="1"/>
              <a:t>Geelhoed</a:t>
            </a:r>
            <a:r>
              <a:rPr lang="en-US" sz="1300" dirty="0"/>
              <a:t>, 1998</a:t>
            </a:r>
            <a:r>
              <a:rPr lang="en-US" sz="1300" dirty="0" smtClean="0"/>
              <a:t>)</a:t>
            </a:r>
          </a:p>
          <a:p>
            <a:pPr lvl="1"/>
            <a:r>
              <a:rPr lang="en-US" sz="2200" dirty="0" smtClean="0"/>
              <a:t>Campus </a:t>
            </a:r>
            <a:r>
              <a:rPr lang="en-US" sz="2200" dirty="0" smtClean="0">
                <a:hlinkClick r:id="rId3" action="ppaction://hlinksldjump"/>
              </a:rPr>
              <a:t>intercultural training </a:t>
            </a:r>
            <a:r>
              <a:rPr lang="en-US" sz="1300" dirty="0" smtClean="0"/>
              <a:t>(Cao </a:t>
            </a:r>
            <a:r>
              <a:rPr lang="en-US" sz="1300" dirty="0"/>
              <a:t>et al., 2017</a:t>
            </a:r>
            <a:r>
              <a:rPr lang="en-US" sz="1300" dirty="0" smtClean="0"/>
              <a:t>)</a:t>
            </a:r>
          </a:p>
          <a:p>
            <a:pPr lvl="1"/>
            <a:r>
              <a:rPr lang="en-US" sz="2200" dirty="0" smtClean="0"/>
              <a:t>Department training</a:t>
            </a:r>
            <a:endParaRPr lang="en-US" sz="22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7067" y="5759369"/>
            <a:ext cx="2667000" cy="9525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7944" y="5891181"/>
            <a:ext cx="2286000" cy="9525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3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808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Questions &amp; feedback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8691" y="5373390"/>
            <a:ext cx="2667000" cy="9525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19691" y="5523218"/>
            <a:ext cx="2286000" cy="9525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330" y="4806637"/>
            <a:ext cx="7123290" cy="165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 Placeholder 85"/>
          <p:cNvSpPr>
            <a:spLocks noGrp="1"/>
          </p:cNvSpPr>
          <p:nvPr>
            <p:ph type="body" idx="1"/>
          </p:nvPr>
        </p:nvSpPr>
        <p:spPr>
          <a:xfrm>
            <a:off x="1129688" y="784393"/>
            <a:ext cx="4873474" cy="679994"/>
          </a:xfrm>
        </p:spPr>
        <p:txBody>
          <a:bodyPr/>
          <a:lstStyle/>
          <a:p>
            <a:pPr algn="ctr"/>
            <a:r>
              <a:rPr lang="en-US" sz="3000" b="1" dirty="0" smtClean="0">
                <a:solidFill>
                  <a:srgbClr val="008080"/>
                </a:solidFill>
                <a:ea typeface="ＭＳ Ｐゴシック" panose="020B0600070205080204" pitchFamily="34" charset="-128"/>
                <a:cs typeface="Arial" panose="020B0604020202020204" pitchFamily="34" charset="0"/>
                <a:hlinkClick r:id="rId3" action="ppaction://hlinksldjump"/>
              </a:rPr>
              <a:t>OISS</a:t>
            </a:r>
            <a:endParaRPr lang="en-US" sz="3000" dirty="0"/>
          </a:p>
        </p:txBody>
      </p:sp>
      <p:sp>
        <p:nvSpPr>
          <p:cNvPr id="88" name="Content Placeholder 87"/>
          <p:cNvSpPr>
            <a:spLocks noGrp="1"/>
          </p:cNvSpPr>
          <p:nvPr>
            <p:ph sz="quarter" idx="13"/>
          </p:nvPr>
        </p:nvSpPr>
        <p:spPr>
          <a:xfrm>
            <a:off x="874178" y="1486884"/>
            <a:ext cx="5605422" cy="4768999"/>
          </a:xfrm>
        </p:spPr>
        <p:txBody>
          <a:bodyPr>
            <a:noAutofit/>
          </a:bodyPr>
          <a:lstStyle/>
          <a:p>
            <a:pPr lvl="0"/>
            <a:r>
              <a:rPr lang="en-US" sz="2200" dirty="0" smtClean="0"/>
              <a:t>English Conversation Program (ECP)</a:t>
            </a:r>
          </a:p>
          <a:p>
            <a:pPr lvl="0"/>
            <a:r>
              <a:rPr lang="en-US" sz="2200" dirty="0" smtClean="0"/>
              <a:t>International 5K Fun Run</a:t>
            </a:r>
          </a:p>
          <a:p>
            <a:pPr lvl="0"/>
            <a:r>
              <a:rPr lang="en-US" sz="2200" dirty="0" smtClean="0"/>
              <a:t>Writers’ Cafe Workshop</a:t>
            </a:r>
          </a:p>
          <a:p>
            <a:pPr lvl="0"/>
            <a:r>
              <a:rPr lang="en-US" sz="2200" dirty="0" smtClean="0"/>
              <a:t>Global Voices</a:t>
            </a:r>
          </a:p>
          <a:p>
            <a:pPr lvl="0"/>
            <a:r>
              <a:rPr lang="en-US" sz="2200" dirty="0" smtClean="0"/>
              <a:t>Home-Cooking event</a:t>
            </a:r>
          </a:p>
          <a:p>
            <a:pPr lvl="0"/>
            <a:r>
              <a:rPr lang="en-US" sz="2200" dirty="0" smtClean="0"/>
              <a:t>Like US/U.S. </a:t>
            </a:r>
          </a:p>
          <a:p>
            <a:pPr lvl="0"/>
            <a:r>
              <a:rPr lang="en-US" sz="2200" dirty="0" smtClean="0"/>
              <a:t>Monthly Trips</a:t>
            </a:r>
          </a:p>
          <a:p>
            <a:pPr lvl="0"/>
            <a:r>
              <a:rPr lang="en-US" sz="2200" dirty="0" smtClean="0"/>
              <a:t>International Food Festival </a:t>
            </a:r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3"/>
          </p:nvPr>
        </p:nvSpPr>
        <p:spPr>
          <a:xfrm>
            <a:off x="6608692" y="4590762"/>
            <a:ext cx="4881804" cy="650440"/>
          </a:xfrm>
        </p:spPr>
        <p:txBody>
          <a:bodyPr/>
          <a:lstStyle/>
          <a:p>
            <a:pPr algn="ctr"/>
            <a:r>
              <a:rPr lang="en-US" sz="3000" b="1" dirty="0" smtClean="0">
                <a:solidFill>
                  <a:srgbClr val="00808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OISS</a:t>
            </a:r>
            <a:r>
              <a:rPr lang="en-US" sz="2800" b="1" dirty="0" smtClean="0">
                <a:solidFill>
                  <a:srgbClr val="00808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08080"/>
                </a:solidFill>
                <a:ea typeface="ＭＳ Ｐゴシック" panose="020B0600070205080204" pitchFamily="34" charset="-128"/>
                <a:cs typeface="Arial" panose="020B0604020202020204" pitchFamily="34" charset="0"/>
                <a:hlinkClick r:id="rId4" action="ppaction://hlinksldjump"/>
              </a:rPr>
              <a:t>(FACULTY/STAFF)</a:t>
            </a:r>
            <a:endParaRPr lang="en-US" sz="2400" dirty="0"/>
          </a:p>
        </p:txBody>
      </p:sp>
      <p:sp>
        <p:nvSpPr>
          <p:cNvPr id="89" name="Content Placeholder 88"/>
          <p:cNvSpPr>
            <a:spLocks noGrp="1"/>
          </p:cNvSpPr>
          <p:nvPr>
            <p:ph sz="quarter" idx="14"/>
          </p:nvPr>
        </p:nvSpPr>
        <p:spPr>
          <a:xfrm>
            <a:off x="6484501" y="3993976"/>
            <a:ext cx="4801422" cy="655328"/>
          </a:xfrm>
        </p:spPr>
        <p:txBody>
          <a:bodyPr>
            <a:normAutofit/>
          </a:bodyPr>
          <a:lstStyle/>
          <a:p>
            <a:r>
              <a:rPr lang="en-US" sz="2200" dirty="0" smtClean="0"/>
              <a:t>I-Buddy </a:t>
            </a:r>
          </a:p>
          <a:p>
            <a:endParaRPr lang="en-US" dirty="0"/>
          </a:p>
        </p:txBody>
      </p:sp>
      <p:sp>
        <p:nvSpPr>
          <p:cNvPr id="92" name="Content Placeholder 88"/>
          <p:cNvSpPr txBox="1">
            <a:spLocks/>
          </p:cNvSpPr>
          <p:nvPr/>
        </p:nvSpPr>
        <p:spPr>
          <a:xfrm>
            <a:off x="6485221" y="5319533"/>
            <a:ext cx="4943192" cy="536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/>
              <a:buChar char="•"/>
            </a:pPr>
            <a:r>
              <a:rPr lang="en-US" sz="2200" dirty="0" smtClean="0"/>
              <a:t>  GLOBAL SKILLS SEMINAR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3" name="Text Placeholder 86"/>
          <p:cNvSpPr txBox="1">
            <a:spLocks/>
          </p:cNvSpPr>
          <p:nvPr/>
        </p:nvSpPr>
        <p:spPr>
          <a:xfrm>
            <a:off x="6567948" y="3356990"/>
            <a:ext cx="4881804" cy="6504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lnSpc>
                <a:spcPct val="85000"/>
              </a:lnSpc>
              <a:spcBef>
                <a:spcPts val="1000"/>
              </a:spcBef>
              <a:buClr>
                <a:schemeClr val="tx1"/>
              </a:buClr>
            </a:pPr>
            <a:r>
              <a:rPr lang="en-US" sz="3000" b="1" dirty="0" smtClean="0">
                <a:solidFill>
                  <a:srgbClr val="00808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RESIDENCE HALL</a:t>
            </a:r>
            <a:endParaRPr kumimoji="0" lang="en-US" sz="30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4" name="Content Placeholder 88"/>
          <p:cNvSpPr txBox="1">
            <a:spLocks/>
          </p:cNvSpPr>
          <p:nvPr/>
        </p:nvSpPr>
        <p:spPr>
          <a:xfrm>
            <a:off x="6518352" y="2759133"/>
            <a:ext cx="5193014" cy="4833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Writing Services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endParaRPr kumimoji="0" lang="en-US" sz="20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5" name="Content Placeholder 88"/>
          <p:cNvSpPr txBox="1">
            <a:spLocks/>
          </p:cNvSpPr>
          <p:nvPr/>
        </p:nvSpPr>
        <p:spPr>
          <a:xfrm>
            <a:off x="6410613" y="2191698"/>
            <a:ext cx="5105401" cy="6116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228600" lvl="0" indent="-228600" algn="ctr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</a:pPr>
            <a:r>
              <a:rPr lang="en-US" sz="3000" b="1" dirty="0" smtClean="0">
                <a:solidFill>
                  <a:srgbClr val="00808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CLAS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0" name="Content Placeholder 88"/>
          <p:cNvSpPr txBox="1">
            <a:spLocks/>
          </p:cNvSpPr>
          <p:nvPr/>
        </p:nvSpPr>
        <p:spPr>
          <a:xfrm>
            <a:off x="6507796" y="919489"/>
            <a:ext cx="5105401" cy="6116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228600" lvl="0" indent="-228600" algn="ctr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</a:pPr>
            <a:r>
              <a:rPr lang="en-US" sz="3000" b="1" noProof="0" dirty="0" smtClean="0">
                <a:solidFill>
                  <a:srgbClr val="00808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DEPT OF LINGUISTICS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1" name="Content Placeholder 88"/>
          <p:cNvSpPr txBox="1">
            <a:spLocks/>
          </p:cNvSpPr>
          <p:nvPr/>
        </p:nvSpPr>
        <p:spPr>
          <a:xfrm>
            <a:off x="6494054" y="1509013"/>
            <a:ext cx="5499163" cy="522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/>
              <a:buChar char="•"/>
              <a:defRPr/>
            </a:pPr>
            <a:r>
              <a:rPr lang="en-US" sz="2200" dirty="0" smtClean="0"/>
              <a:t>ENGLISH FOR MULTILINGUAL STUDIES (EMS)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Char char="•"/>
              <a:tabLst/>
              <a:defRPr/>
            </a:pPr>
            <a:endParaRPr kumimoji="0" lang="en-US" sz="22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endParaRPr kumimoji="0" lang="en-US" sz="20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549" y="287713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808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outline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96616" y="1852024"/>
            <a:ext cx="5706283" cy="3580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808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international students</a:t>
            </a:r>
            <a:endParaRPr lang="en-US" sz="2400" dirty="0" smtClean="0"/>
          </a:p>
          <a:p>
            <a:pPr lvl="1"/>
            <a:r>
              <a:rPr lang="en-US" sz="2200" dirty="0" smtClean="0"/>
              <a:t>Experiences at </a:t>
            </a:r>
            <a:r>
              <a:rPr lang="en-US" sz="2200" dirty="0" err="1" smtClean="0"/>
              <a:t>ucsb</a:t>
            </a:r>
            <a:endParaRPr lang="en-US" sz="22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00808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acculturative and adjustment stress</a:t>
            </a:r>
            <a:endParaRPr lang="en-US" sz="2400" dirty="0" smtClean="0"/>
          </a:p>
          <a:p>
            <a:pPr lvl="1"/>
            <a:r>
              <a:rPr lang="en-US" sz="2200" dirty="0" smtClean="0"/>
              <a:t>Language</a:t>
            </a:r>
          </a:p>
          <a:p>
            <a:pPr lvl="1"/>
            <a:r>
              <a:rPr lang="en-US" sz="2200" dirty="0" smtClean="0"/>
              <a:t>Education</a:t>
            </a:r>
          </a:p>
          <a:p>
            <a:pPr lvl="1"/>
            <a:r>
              <a:rPr lang="en-US" sz="2200" dirty="0" smtClean="0"/>
              <a:t>Sociocultural</a:t>
            </a:r>
            <a:endParaRPr lang="en-US" sz="2200" dirty="0" smtClean="0"/>
          </a:p>
          <a:p>
            <a:pPr lvl="1"/>
            <a:r>
              <a:rPr lang="en-US" sz="2200" dirty="0" smtClean="0"/>
              <a:t>discrimination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6764637" y="1860844"/>
            <a:ext cx="4894880" cy="3298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808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practical implications</a:t>
            </a:r>
            <a:endParaRPr lang="en-US" sz="2400" dirty="0" smtClean="0"/>
          </a:p>
          <a:p>
            <a:pPr lvl="1"/>
            <a:r>
              <a:rPr lang="en-US" sz="2200" dirty="0" smtClean="0"/>
              <a:t>Adjustment programs</a:t>
            </a:r>
          </a:p>
          <a:p>
            <a:pPr lvl="1"/>
            <a:r>
              <a:rPr lang="en-US" sz="2200" dirty="0" smtClean="0"/>
              <a:t>Classroom environment</a:t>
            </a:r>
          </a:p>
          <a:p>
            <a:pPr lvl="1"/>
            <a:r>
              <a:rPr lang="en-US" sz="2200" dirty="0" smtClean="0"/>
              <a:t>Social support</a:t>
            </a:r>
          </a:p>
          <a:p>
            <a:pPr lvl="1"/>
            <a:r>
              <a:rPr lang="en-US" sz="2200" dirty="0" smtClean="0"/>
              <a:t>Role of advisors </a:t>
            </a:r>
          </a:p>
          <a:p>
            <a:pPr lvl="1"/>
            <a:r>
              <a:rPr lang="en-US" sz="2200" dirty="0" smtClean="0"/>
              <a:t>Host society factor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25" r="1106"/>
          <a:stretch>
            <a:fillRect/>
          </a:stretch>
        </p:blipFill>
        <p:spPr bwMode="auto">
          <a:xfrm>
            <a:off x="5381591" y="5410219"/>
            <a:ext cx="6810409" cy="1447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56095" y="5830227"/>
            <a:ext cx="2667000" cy="9525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937095" y="5964505"/>
            <a:ext cx="2286000" cy="9525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4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784106" cy="1596177"/>
          </a:xfrm>
        </p:spPr>
        <p:txBody>
          <a:bodyPr>
            <a:normAutofit/>
          </a:bodyPr>
          <a:lstStyle/>
          <a:p>
            <a:r>
              <a:rPr lang="en-US" altLang="en-US" sz="4200" b="1" dirty="0" smtClean="0">
                <a:solidFill>
                  <a:srgbClr val="00808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Committee on international education (CIE)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58451" y="2303729"/>
            <a:ext cx="10251082" cy="36881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survey on int’l undergraduate students since 2011 </a:t>
            </a:r>
          </a:p>
          <a:p>
            <a:pPr lvl="1"/>
            <a:r>
              <a:rPr lang="en-US" sz="2200" dirty="0" smtClean="0"/>
              <a:t>High levels of </a:t>
            </a:r>
            <a:r>
              <a:rPr lang="en-US" sz="2200" dirty="0" smtClean="0">
                <a:solidFill>
                  <a:srgbClr val="FF6600"/>
                </a:solidFill>
              </a:rPr>
              <a:t>satisfaction with overall experience</a:t>
            </a:r>
            <a:endParaRPr lang="en-US" sz="2200" dirty="0" smtClean="0"/>
          </a:p>
          <a:p>
            <a:r>
              <a:rPr lang="en-US" sz="2400" dirty="0" smtClean="0"/>
              <a:t>however,</a:t>
            </a:r>
          </a:p>
          <a:p>
            <a:pPr lvl="1"/>
            <a:r>
              <a:rPr lang="en-US" sz="2200" dirty="0" smtClean="0"/>
              <a:t>Spoken and written English</a:t>
            </a:r>
          </a:p>
          <a:p>
            <a:pPr lvl="1"/>
            <a:r>
              <a:rPr lang="en-US" sz="2200" dirty="0" smtClean="0"/>
              <a:t>making friends with Americans; only speak their home language</a:t>
            </a:r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r>
              <a:rPr lang="en-US" sz="1500" dirty="0"/>
              <a:t> </a:t>
            </a:r>
            <a:r>
              <a:rPr lang="en-US" sz="1500" dirty="0" smtClean="0"/>
              <a:t>                                                        (</a:t>
            </a:r>
            <a:r>
              <a:rPr lang="en-US" sz="1500" dirty="0"/>
              <a:t>CIE Annual Report, 2011-2012, 2013-2014, </a:t>
            </a:r>
            <a:r>
              <a:rPr lang="en-US" sz="1500" dirty="0" smtClean="0"/>
              <a:t>2015-2016, 2017-2018)</a:t>
            </a:r>
            <a:endParaRPr lang="en-US" sz="15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5878776"/>
            <a:ext cx="2667000" cy="9525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6013978"/>
            <a:ext cx="2286000" cy="9525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11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415" y="477411"/>
            <a:ext cx="10792312" cy="1596177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808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Acculturative and adjustment stress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7318" y="1985837"/>
            <a:ext cx="5671528" cy="3191011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600" dirty="0" smtClean="0"/>
              <a:t>Four categories of </a:t>
            </a:r>
            <a:r>
              <a:rPr lang="en-US" sz="2600" strike="dblStrike" dirty="0" smtClean="0"/>
              <a:t>stress</a:t>
            </a:r>
            <a:r>
              <a:rPr lang="en-US" sz="2600" dirty="0" smtClean="0"/>
              <a:t> :</a:t>
            </a:r>
            <a:endParaRPr lang="en-US" sz="2600" strike="dblStrike" dirty="0" smtClean="0"/>
          </a:p>
          <a:p>
            <a:pPr marL="457200" indent="-457200">
              <a:buNone/>
            </a:pPr>
            <a:r>
              <a:rPr lang="en-US" sz="2600" dirty="0" smtClean="0"/>
              <a:t>                           </a:t>
            </a:r>
            <a:r>
              <a:rPr lang="en-US" sz="2600" dirty="0" err="1" smtClean="0">
                <a:solidFill>
                  <a:srgbClr val="FF66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sz="2600" dirty="0" smtClean="0">
                <a:solidFill>
                  <a:srgbClr val="FF6600"/>
                </a:solidFill>
                <a:latin typeface="Wingdings"/>
                <a:ea typeface="Wingdings"/>
                <a:cs typeface="Wingdings"/>
              </a:rPr>
              <a:t> </a:t>
            </a:r>
            <a:r>
              <a:rPr lang="en-US" sz="2600" dirty="0" smtClean="0">
                <a:solidFill>
                  <a:srgbClr val="FF6600"/>
                </a:solidFill>
              </a:rPr>
              <a:t>differences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Language</a:t>
            </a:r>
            <a:endParaRPr lang="en-US" sz="2400" strike="sngStrike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Education</a:t>
            </a:r>
            <a:endParaRPr lang="en-US" sz="2400" strike="sngStrike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Sociocultural</a:t>
            </a:r>
            <a:endParaRPr lang="en-US" sz="2400" strike="sngStrike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Discrimination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3200" y="5866341"/>
            <a:ext cx="2667000" cy="9525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84200" y="5989108"/>
            <a:ext cx="2286000" cy="9525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25" r="1106"/>
          <a:stretch>
            <a:fillRect/>
          </a:stretch>
        </p:blipFill>
        <p:spPr bwMode="auto">
          <a:xfrm>
            <a:off x="3238984" y="5410219"/>
            <a:ext cx="6810409" cy="1447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904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661" y="555907"/>
            <a:ext cx="10364451" cy="1596177"/>
          </a:xfrm>
        </p:spPr>
        <p:txBody>
          <a:bodyPr>
            <a:normAutofit/>
          </a:bodyPr>
          <a:lstStyle/>
          <a:p>
            <a:r>
              <a:rPr lang="en-US" altLang="en-US" sz="4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ＭＳ Ｐゴシック" panose="020B0600070205080204" pitchFamily="34" charset="-128"/>
                <a:cs typeface="Arial" panose="020B0604020202020204" pitchFamily="34" charset="0"/>
              </a:rPr>
              <a:t>Language</a:t>
            </a:r>
            <a:endParaRPr lang="en-US" sz="4400" strike="dblStrike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33500" y="2318527"/>
            <a:ext cx="10289005" cy="357769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English proficiency </a:t>
            </a:r>
            <a:r>
              <a:rPr lang="en-US" sz="2400" dirty="0" smtClean="0"/>
              <a:t>was a significant predictor of adjustment              </a:t>
            </a:r>
            <a:r>
              <a:rPr lang="en-US" sz="1500" dirty="0" smtClean="0"/>
              <a:t>(Cao et al., 2017; Zhang &amp; Goodson, 2011)</a:t>
            </a:r>
            <a:endParaRPr lang="en-US" sz="2200" dirty="0" smtClean="0"/>
          </a:p>
          <a:p>
            <a:pPr lvl="1"/>
            <a:r>
              <a:rPr lang="en-US" sz="2200" dirty="0" smtClean="0"/>
              <a:t>“</a:t>
            </a:r>
            <a:r>
              <a:rPr lang="en-US" sz="2200" dirty="0"/>
              <a:t>Second language anxiety” </a:t>
            </a:r>
            <a:r>
              <a:rPr lang="en-US" sz="1400" dirty="0" smtClean="0"/>
              <a:t>(</a:t>
            </a:r>
            <a:r>
              <a:rPr lang="en-US" sz="1400" dirty="0"/>
              <a:t>Chen, 1999)</a:t>
            </a:r>
          </a:p>
          <a:p>
            <a:r>
              <a:rPr lang="en-US" sz="2400" dirty="0"/>
              <a:t>CIE survey in 2017</a:t>
            </a:r>
          </a:p>
          <a:p>
            <a:pPr lvl="1"/>
            <a:r>
              <a:rPr lang="en-US" sz="2200" dirty="0"/>
              <a:t>42 % - speaking English was easy or very easy </a:t>
            </a:r>
          </a:p>
          <a:p>
            <a:pPr lvl="1"/>
            <a:r>
              <a:rPr lang="en-US" sz="2200" dirty="0"/>
              <a:t>32.6 % - writing in English was easy or very </a:t>
            </a:r>
            <a:r>
              <a:rPr lang="en-US" sz="2200" dirty="0" smtClean="0"/>
              <a:t>easy</a:t>
            </a:r>
            <a:endParaRPr lang="en-US" sz="2200" dirty="0">
              <a:solidFill>
                <a:srgbClr val="FF66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5772775"/>
            <a:ext cx="2667000" cy="9525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1" y="5896224"/>
            <a:ext cx="2286000" cy="9525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46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198" y="319383"/>
            <a:ext cx="10364451" cy="1596177"/>
          </a:xfrm>
        </p:spPr>
        <p:txBody>
          <a:bodyPr>
            <a:normAutofit/>
          </a:bodyPr>
          <a:lstStyle/>
          <a:p>
            <a:r>
              <a:rPr lang="en-US" altLang="en-US" sz="4400" b="1" dirty="0" smtClean="0">
                <a:solidFill>
                  <a:srgbClr val="C41E52"/>
                </a:solidFill>
                <a:latin typeface="+mn-lt"/>
                <a:ea typeface="ＭＳ Ｐゴシック" panose="020B0600070205080204" pitchFamily="34" charset="-128"/>
                <a:cs typeface="Arial" panose="020B0604020202020204" pitchFamily="34" charset="0"/>
              </a:rPr>
              <a:t>Education</a:t>
            </a:r>
            <a:endParaRPr lang="en-US" sz="4400" strike="dblStrike" dirty="0">
              <a:solidFill>
                <a:srgbClr val="C41E5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66027" y="1913759"/>
            <a:ext cx="9905427" cy="402153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Academic performance is their central identity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Ineffective interactions </a:t>
            </a:r>
            <a:r>
              <a:rPr lang="en-US" sz="2400" dirty="0" smtClean="0"/>
              <a:t>with faculty or advisors </a:t>
            </a:r>
            <a:r>
              <a:rPr lang="en-US" sz="1405" dirty="0"/>
              <a:t>(Yan &amp; Berliner, 2009</a:t>
            </a:r>
            <a:r>
              <a:rPr lang="en-US" sz="1405" dirty="0" smtClean="0"/>
              <a:t>)</a:t>
            </a:r>
          </a:p>
          <a:p>
            <a:pPr lvl="1"/>
            <a:r>
              <a:rPr lang="en-US" sz="2200" u="sng" dirty="0" smtClean="0"/>
              <a:t>Language insufficiency </a:t>
            </a:r>
          </a:p>
          <a:p>
            <a:pPr lvl="1"/>
            <a:r>
              <a:rPr lang="en-US" sz="2200" u="sng" dirty="0" smtClean="0"/>
              <a:t>Teacher’s guidance vs. self-directness</a:t>
            </a:r>
          </a:p>
          <a:p>
            <a:pPr lvl="1"/>
            <a:r>
              <a:rPr lang="en-US" sz="2200" u="sng" dirty="0" smtClean="0"/>
              <a:t>Silent learner vs. active learner</a:t>
            </a:r>
          </a:p>
          <a:p>
            <a:pPr lvl="1"/>
            <a:r>
              <a:rPr lang="en-US" sz="2200" u="sng" dirty="0" smtClean="0"/>
              <a:t>Indirect mode of communication</a:t>
            </a:r>
          </a:p>
          <a:p>
            <a:r>
              <a:rPr lang="en-US" sz="2400" dirty="0" smtClean="0"/>
              <a:t>Negotiate academic expectations with adjustment changes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5785314"/>
            <a:ext cx="2667000" cy="9525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0606" y="5936152"/>
            <a:ext cx="2286000" cy="9525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80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605" y="457520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41E52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Sociocultural</a:t>
            </a:r>
            <a:endParaRPr lang="en-US" sz="4400" dirty="0">
              <a:solidFill>
                <a:srgbClr val="C41E5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55957" y="2330984"/>
            <a:ext cx="11536043" cy="378734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High percentage of Chinese int’l students </a:t>
            </a:r>
            <a:r>
              <a:rPr lang="en-US" sz="2400" dirty="0" smtClean="0">
                <a:solidFill>
                  <a:srgbClr val="FF6600"/>
                </a:solidFill>
              </a:rPr>
              <a:t>were unsatisfied with social life</a:t>
            </a:r>
            <a:endParaRPr lang="en-US" sz="2400" dirty="0" smtClean="0"/>
          </a:p>
          <a:p>
            <a:pPr lvl="1"/>
            <a:r>
              <a:rPr lang="en-US" sz="2200" dirty="0" smtClean="0"/>
              <a:t>Would like to have more local friends </a:t>
            </a:r>
            <a:r>
              <a:rPr lang="en-US" sz="1300" dirty="0"/>
              <a:t>(Zhang &amp; </a:t>
            </a:r>
            <a:r>
              <a:rPr lang="en-US" sz="1300" dirty="0" err="1"/>
              <a:t>brunton</a:t>
            </a:r>
            <a:r>
              <a:rPr lang="en-US" sz="1300" dirty="0"/>
              <a:t>, 2007</a:t>
            </a:r>
            <a:r>
              <a:rPr lang="en-US" sz="1300" dirty="0" smtClean="0"/>
              <a:t>)</a:t>
            </a:r>
          </a:p>
          <a:p>
            <a:pPr lvl="1"/>
            <a:r>
              <a:rPr lang="en-US" sz="2200" dirty="0" smtClean="0"/>
              <a:t>Asian culture: “a relational being”</a:t>
            </a:r>
            <a:r>
              <a:rPr lang="en-US" sz="2400" dirty="0" smtClean="0"/>
              <a:t> </a:t>
            </a:r>
            <a:r>
              <a:rPr lang="en-US" sz="1300" dirty="0" smtClean="0"/>
              <a:t>(</a:t>
            </a:r>
            <a:r>
              <a:rPr lang="en-US" sz="1300" dirty="0" err="1" smtClean="0"/>
              <a:t>Yeh</a:t>
            </a:r>
            <a:r>
              <a:rPr lang="en-US" sz="1300" dirty="0" smtClean="0"/>
              <a:t> &amp; </a:t>
            </a:r>
            <a:r>
              <a:rPr lang="en-US" sz="1300" dirty="0" err="1" smtClean="0"/>
              <a:t>Inose</a:t>
            </a:r>
            <a:r>
              <a:rPr lang="en-US" sz="1300" dirty="0" smtClean="0"/>
              <a:t>, 2003)</a:t>
            </a:r>
          </a:p>
          <a:p>
            <a:pPr lvl="1"/>
            <a:r>
              <a:rPr lang="en-US" sz="2200" dirty="0" smtClean="0"/>
              <a:t>different customs </a:t>
            </a:r>
            <a:r>
              <a:rPr lang="en-US" sz="1300" dirty="0" smtClean="0"/>
              <a:t>(Wu et al., 2015); </a:t>
            </a:r>
            <a:r>
              <a:rPr lang="en-US" sz="2200" dirty="0" smtClean="0"/>
              <a:t>misconception about relationships </a:t>
            </a:r>
            <a:endParaRPr lang="en-US" sz="2200" dirty="0" smtClean="0">
              <a:solidFill>
                <a:srgbClr val="FF6600"/>
              </a:solidFill>
            </a:endParaRPr>
          </a:p>
          <a:p>
            <a:pPr lvl="1"/>
            <a:r>
              <a:rPr lang="en-US" sz="2200" dirty="0" smtClean="0">
                <a:solidFill>
                  <a:srgbClr val="FF6600"/>
                </a:solidFill>
              </a:rPr>
              <a:t>possible disinterest </a:t>
            </a:r>
            <a:r>
              <a:rPr lang="en-US" sz="2200" dirty="0" smtClean="0"/>
              <a:t>of domestic students </a:t>
            </a:r>
            <a:r>
              <a:rPr lang="en-US" sz="1300" dirty="0"/>
              <a:t>(Zhang &amp; </a:t>
            </a:r>
            <a:r>
              <a:rPr lang="en-US" sz="1300" dirty="0" err="1"/>
              <a:t>brunton</a:t>
            </a:r>
            <a:r>
              <a:rPr lang="en-US" sz="1300" dirty="0"/>
              <a:t>, 2007</a:t>
            </a:r>
            <a:r>
              <a:rPr lang="en-US" sz="1300" dirty="0" smtClean="0"/>
              <a:t>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5713124"/>
            <a:ext cx="2667000" cy="9525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5870412"/>
            <a:ext cx="2286000" cy="9525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7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673" y="385649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41E52"/>
                </a:solidFill>
                <a:latin typeface="+mn-lt"/>
                <a:ea typeface="ＭＳ Ｐゴシック" panose="020B0600070205080204" pitchFamily="34" charset="-128"/>
                <a:cs typeface="Arial" panose="020B0604020202020204" pitchFamily="34" charset="0"/>
              </a:rPr>
              <a:t>Discrimination</a:t>
            </a:r>
            <a:endParaRPr lang="en-US" sz="4400" dirty="0">
              <a:solidFill>
                <a:srgbClr val="C41E5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49673" y="2021778"/>
            <a:ext cx="10964527" cy="3865965"/>
          </a:xfrm>
        </p:spPr>
        <p:txBody>
          <a:bodyPr>
            <a:normAutofit/>
          </a:bodyPr>
          <a:lstStyle/>
          <a:p>
            <a:r>
              <a:rPr lang="en-US" sz="2300" dirty="0" smtClean="0"/>
              <a:t>Research</a:t>
            </a:r>
            <a:r>
              <a:rPr lang="en-US" sz="1300" dirty="0" smtClean="0"/>
              <a:t> (milkman, </a:t>
            </a:r>
            <a:r>
              <a:rPr lang="en-US" sz="1300" dirty="0" err="1" smtClean="0"/>
              <a:t>akinola</a:t>
            </a:r>
            <a:r>
              <a:rPr lang="en-US" sz="1300" dirty="0" smtClean="0"/>
              <a:t>, &amp; </a:t>
            </a:r>
            <a:r>
              <a:rPr lang="en-US" sz="1300" dirty="0" err="1" smtClean="0"/>
              <a:t>chugh</a:t>
            </a:r>
            <a:r>
              <a:rPr lang="en-US" sz="1300" dirty="0" smtClean="0"/>
              <a:t>, 2015; </a:t>
            </a:r>
            <a:r>
              <a:rPr lang="en-US" sz="1300" dirty="0" err="1" smtClean="0"/>
              <a:t>Houshmand</a:t>
            </a:r>
            <a:r>
              <a:rPr lang="en-US" sz="1300" dirty="0" smtClean="0"/>
              <a:t>, </a:t>
            </a:r>
            <a:r>
              <a:rPr lang="en-US" sz="1300" dirty="0" err="1" smtClean="0"/>
              <a:t>Spanierman</a:t>
            </a:r>
            <a:r>
              <a:rPr lang="en-US" sz="1300" dirty="0" smtClean="0"/>
              <a:t>, &amp; </a:t>
            </a:r>
            <a:r>
              <a:rPr lang="en-US" sz="1300" dirty="0" err="1" smtClean="0"/>
              <a:t>Tafarodi</a:t>
            </a:r>
            <a:r>
              <a:rPr lang="en-US" sz="1300" dirty="0" smtClean="0"/>
              <a:t>, 2014; Wu et al., 2015; Frey &amp; </a:t>
            </a:r>
            <a:r>
              <a:rPr lang="en-US" sz="1300" dirty="0" err="1" smtClean="0"/>
              <a:t>Roysircar</a:t>
            </a:r>
            <a:r>
              <a:rPr lang="en-US" sz="1300" dirty="0" smtClean="0"/>
              <a:t>, 2006)</a:t>
            </a:r>
            <a:r>
              <a:rPr lang="en-US" sz="1400" dirty="0" smtClean="0"/>
              <a:t> </a:t>
            </a:r>
          </a:p>
          <a:p>
            <a:pPr lvl="1"/>
            <a:r>
              <a:rPr lang="en-US" sz="2100" dirty="0" smtClean="0">
                <a:solidFill>
                  <a:srgbClr val="FF6600"/>
                </a:solidFill>
              </a:rPr>
              <a:t>White male </a:t>
            </a:r>
            <a:r>
              <a:rPr lang="en-US" sz="2100" dirty="0" smtClean="0"/>
              <a:t>students were favored as advisees </a:t>
            </a:r>
          </a:p>
          <a:p>
            <a:pPr lvl="1"/>
            <a:r>
              <a:rPr lang="en-US" sz="2100" dirty="0" smtClean="0"/>
              <a:t>East </a:t>
            </a:r>
            <a:r>
              <a:rPr lang="en-US" sz="2100" dirty="0"/>
              <a:t>Asian students attribute micro-aggressions to individual </a:t>
            </a:r>
            <a:r>
              <a:rPr lang="en-US" sz="2100" dirty="0" smtClean="0"/>
              <a:t>faults</a:t>
            </a:r>
          </a:p>
          <a:p>
            <a:pPr lvl="1"/>
            <a:r>
              <a:rPr lang="en-US" sz="2100" dirty="0" smtClean="0"/>
              <a:t>Coping: </a:t>
            </a:r>
            <a:r>
              <a:rPr lang="en-US" sz="2100" dirty="0" smtClean="0">
                <a:solidFill>
                  <a:srgbClr val="FF6600"/>
                </a:solidFill>
              </a:rPr>
              <a:t>disengaging from activities</a:t>
            </a:r>
            <a:endParaRPr lang="en-US" sz="2100" dirty="0" smtClean="0"/>
          </a:p>
          <a:p>
            <a:pPr lvl="1"/>
            <a:r>
              <a:rPr lang="en-US" sz="2100" dirty="0" smtClean="0"/>
              <a:t>Int’l students seem to encounter micro-aggression in everyday life</a:t>
            </a:r>
          </a:p>
          <a:p>
            <a:r>
              <a:rPr lang="en-US" sz="2300" dirty="0" smtClean="0"/>
              <a:t>CIE survey in 2017</a:t>
            </a:r>
          </a:p>
          <a:p>
            <a:pPr lvl="1"/>
            <a:r>
              <a:rPr lang="en-US" sz="2100" dirty="0" smtClean="0"/>
              <a:t>41.2 % - cultural background are respected </a:t>
            </a:r>
          </a:p>
          <a:p>
            <a:pPr lvl="1"/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5878776"/>
            <a:ext cx="2667000" cy="9525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6013978"/>
            <a:ext cx="2286000" cy="9525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9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821" y="452004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808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Practical implications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47033" y="2283833"/>
            <a:ext cx="10808609" cy="370856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Adjustment related programs</a:t>
            </a:r>
            <a:r>
              <a:rPr lang="en-US" sz="2400" dirty="0" smtClean="0">
                <a:solidFill>
                  <a:srgbClr val="FF6600"/>
                </a:solidFill>
              </a:rPr>
              <a:t> </a:t>
            </a:r>
            <a:r>
              <a:rPr lang="en-US" sz="1400" dirty="0" smtClean="0"/>
              <a:t>(Lin </a:t>
            </a:r>
            <a:r>
              <a:rPr lang="en-US" sz="1400" dirty="0"/>
              <a:t>&amp; Yi, 1997; </a:t>
            </a:r>
            <a:r>
              <a:rPr lang="en-US" sz="1400" dirty="0" err="1"/>
              <a:t>tung</a:t>
            </a:r>
            <a:r>
              <a:rPr lang="en-US" sz="1400" dirty="0"/>
              <a:t>, 2014; Khawaja &amp; Stallman, </a:t>
            </a:r>
            <a:r>
              <a:rPr lang="en-US" sz="1400" dirty="0" smtClean="0"/>
              <a:t>2011)</a:t>
            </a:r>
          </a:p>
          <a:p>
            <a:pPr lvl="1"/>
            <a:r>
              <a:rPr lang="en-US" sz="2200" dirty="0" smtClean="0"/>
              <a:t>pre-arrival, initial, on-going, return-home</a:t>
            </a:r>
            <a:endParaRPr lang="en-US" sz="1400" dirty="0" smtClean="0"/>
          </a:p>
          <a:p>
            <a:r>
              <a:rPr lang="en-US" sz="2400" dirty="0" smtClean="0"/>
              <a:t>Improve English proficiency</a:t>
            </a:r>
          </a:p>
          <a:p>
            <a:pPr lvl="1"/>
            <a:r>
              <a:rPr lang="en-US" sz="2200" dirty="0" smtClean="0">
                <a:hlinkClick r:id="rId3" action="ppaction://hlinksldjump"/>
              </a:rPr>
              <a:t>WORKSHOPS or classes </a:t>
            </a:r>
            <a:r>
              <a:rPr lang="en-US" sz="2200" dirty="0" smtClean="0"/>
              <a:t>to improve writing and oral communication</a:t>
            </a:r>
          </a:p>
          <a:p>
            <a:pPr lvl="1"/>
            <a:r>
              <a:rPr lang="en-US" sz="2200" dirty="0" smtClean="0"/>
              <a:t>programs to </a:t>
            </a:r>
            <a:r>
              <a:rPr lang="en-US" sz="2200" dirty="0" smtClean="0">
                <a:solidFill>
                  <a:srgbClr val="FF6600"/>
                </a:solidFill>
              </a:rPr>
              <a:t>bridge international and U.S. culture </a:t>
            </a:r>
            <a:r>
              <a:rPr lang="en-US" sz="1400" dirty="0" smtClean="0"/>
              <a:t>(Wu et al., 2015)</a:t>
            </a:r>
            <a:endParaRPr lang="en-US" sz="2000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5887" y="5662613"/>
            <a:ext cx="2667000" cy="9525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8067" y="5789453"/>
            <a:ext cx="2286000" cy="9525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73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7853</TotalTime>
  <Words>739</Words>
  <Application>Microsoft Office PowerPoint</Application>
  <PresentationFormat>Widescreen</PresentationFormat>
  <Paragraphs>131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Tw Cen MT</vt:lpstr>
      <vt:lpstr>Wingdings</vt:lpstr>
      <vt:lpstr>Droplet</vt:lpstr>
      <vt:lpstr>Working with International Students </vt:lpstr>
      <vt:lpstr>outline</vt:lpstr>
      <vt:lpstr>Committee on international education (CIE)</vt:lpstr>
      <vt:lpstr>Acculturative and adjustment stress</vt:lpstr>
      <vt:lpstr>Language</vt:lpstr>
      <vt:lpstr>Education</vt:lpstr>
      <vt:lpstr>Sociocultural</vt:lpstr>
      <vt:lpstr>Discrimination</vt:lpstr>
      <vt:lpstr>Practical implications</vt:lpstr>
      <vt:lpstr>counseling is effective</vt:lpstr>
      <vt:lpstr>professor is highly respected</vt:lpstr>
      <vt:lpstr>Social support is key</vt:lpstr>
      <vt:lpstr>Host society is pivotal</vt:lpstr>
      <vt:lpstr>Questions &amp; feedback</vt:lpstr>
      <vt:lpstr>PowerPoint Presentation</vt:lpstr>
    </vt:vector>
  </TitlesOfParts>
  <Company>Student Affairs - U.C. Santa Barbara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International StudentsWorking with International Students Faculty/Staff Workshop</dc:title>
  <dc:creator>Yueh-Ching Hsu</dc:creator>
  <cp:lastModifiedBy>Yueh-Ching Hsu</cp:lastModifiedBy>
  <cp:revision>353</cp:revision>
  <cp:lastPrinted>2017-09-11T00:40:38Z</cp:lastPrinted>
  <dcterms:created xsi:type="dcterms:W3CDTF">2017-09-12T07:04:02Z</dcterms:created>
  <dcterms:modified xsi:type="dcterms:W3CDTF">2017-09-12T20:45:02Z</dcterms:modified>
</cp:coreProperties>
</file>